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colors1.xml" ContentType="application/vnd.ms-office.chartcolorstyle+xml"/>
  <Override PartName="/ppt/charts/style1.xml" ContentType="application/vnd.ms-office.chartstyle+xml"/>
  <Override PartName="/ppt/charts/colors2.xml" ContentType="application/vnd.ms-office.chartcolorstyle+xml"/>
  <Override PartName="/ppt/charts/style2.xml" ContentType="application/vnd.ms-office.chartstyle+xml"/>
  <Override PartName="/ppt/charts/colors3.xml" ContentType="application/vnd.ms-office.chartcolorstyle+xml"/>
  <Override PartName="/ppt/charts/style3.xml" ContentType="application/vnd.ms-office.chartstyle+xml"/>
  <Override PartName="/ppt/charts/colors4.xml" ContentType="application/vnd.ms-office.chartcolorstyle+xml"/>
  <Override PartName="/ppt/charts/style4.xml" ContentType="application/vnd.ms-office.chartstyle+xml"/>
  <Override PartName="/ppt/charts/colors5.xml" ContentType="application/vnd.ms-office.chartcolorstyle+xml"/>
  <Override PartName="/ppt/charts/style5.xml" ContentType="application/vnd.ms-office.chartstyle+xml"/>
  <Override PartName="/ppt/charts/colors6.xml" ContentType="application/vnd.ms-office.chartcolorstyle+xml"/>
  <Override PartName="/ppt/charts/style6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5" r:id="rId4"/>
    <p:sldId id="266" r:id="rId5"/>
    <p:sldId id="257" r:id="rId6"/>
    <p:sldId id="258" r:id="rId7"/>
    <p:sldId id="259" r:id="rId8"/>
    <p:sldId id="260" r:id="rId9"/>
    <p:sldId id="262" r:id="rId10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8" d="100"/>
          <a:sy n="58" d="100"/>
        </p:scale>
        <p:origin x="-78" y="-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openxmlformats.org/officeDocument/2006/relationships/oleObject" Target="file:///C:\Users\YASUI\Dropbox\&#25991;&#26360;\&#35611;&#32681;\&#24773;&#22577;&#27231;&#22120;\&#12464;&#12521;&#12501;.xlsx" TargetMode="External"/><Relationship Id="rId1" Type="http://schemas.openxmlformats.org/officeDocument/2006/relationships/themeOverride" Target="../theme/themeOverride1.xml"/><Relationship Id="rId4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openxmlformats.org/officeDocument/2006/relationships/oleObject" Target="file:///C:\Users\YASUI\Dropbox\&#25991;&#26360;\&#35611;&#32681;\&#24773;&#22577;&#27231;&#22120;\&#12464;&#12521;&#12501;.xlsx" TargetMode="External"/><Relationship Id="rId1" Type="http://schemas.openxmlformats.org/officeDocument/2006/relationships/themeOverride" Target="../theme/themeOverride2.xml"/><Relationship Id="rId4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openxmlformats.org/officeDocument/2006/relationships/oleObject" Target="file:///C:\Users\YASUI\Dropbox\&#25991;&#26360;\&#35611;&#32681;\&#24773;&#22577;&#27231;&#22120;\&#12464;&#12521;&#12501;.xlsx" TargetMode="External"/><Relationship Id="rId1" Type="http://schemas.openxmlformats.org/officeDocument/2006/relationships/themeOverride" Target="../theme/themeOverride3.xml"/><Relationship Id="rId4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4.xml"/><Relationship Id="rId4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5.xml"/><Relationship Id="rId4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openxmlformats.org/officeDocument/2006/relationships/oleObject" Target="Book1" TargetMode="External"/><Relationship Id="rId1" Type="http://schemas.openxmlformats.org/officeDocument/2006/relationships/themeOverride" Target="../theme/themeOverride6.xml"/><Relationship Id="rId4" Type="http://schemas.microsoft.com/office/2011/relationships/chartStyle" Target="styl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Sheet1!$C$2:$C$18</c:f>
              <c:numCache>
                <c:formatCode>General</c:formatCode>
                <c:ptCount val="17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5</c:v>
                </c:pt>
                <c:pt idx="5">
                  <c:v>9</c:v>
                </c:pt>
                <c:pt idx="6">
                  <c:v>17</c:v>
                </c:pt>
                <c:pt idx="7">
                  <c:v>33</c:v>
                </c:pt>
                <c:pt idx="8">
                  <c:v>65</c:v>
                </c:pt>
                <c:pt idx="9">
                  <c:v>33</c:v>
                </c:pt>
                <c:pt idx="10">
                  <c:v>17</c:v>
                </c:pt>
                <c:pt idx="11">
                  <c:v>9</c:v>
                </c:pt>
                <c:pt idx="12">
                  <c:v>5</c:v>
                </c:pt>
                <c:pt idx="13">
                  <c:v>3</c:v>
                </c:pt>
                <c:pt idx="14">
                  <c:v>2</c:v>
                </c:pt>
                <c:pt idx="15">
                  <c:v>1</c:v>
                </c:pt>
                <c:pt idx="16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814-4457-AB84-23F11781B6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0931968"/>
        <c:axId val="110933504"/>
      </c:barChart>
      <c:catAx>
        <c:axId val="110931968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10933504"/>
        <c:crosses val="autoZero"/>
        <c:auto val="1"/>
        <c:lblAlgn val="ctr"/>
        <c:lblOffset val="100"/>
        <c:noMultiLvlLbl val="0"/>
      </c:catAx>
      <c:valAx>
        <c:axId val="1109335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109319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>
        <c:manualLayout>
          <c:layoutTarget val="inner"/>
          <c:xMode val="edge"/>
          <c:yMode val="edge"/>
          <c:x val="3.427124942509719E-2"/>
          <c:y val="0.11486868686868687"/>
          <c:w val="0.93682179072641403"/>
          <c:h val="0.73079487791298814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Sheet1!$D$6:$D$14</c:f>
              <c:numCache>
                <c:formatCode>General</c:formatCode>
                <c:ptCount val="9"/>
                <c:pt idx="0">
                  <c:v>1</c:v>
                </c:pt>
                <c:pt idx="1">
                  <c:v>3</c:v>
                </c:pt>
                <c:pt idx="2">
                  <c:v>7</c:v>
                </c:pt>
                <c:pt idx="3">
                  <c:v>30</c:v>
                </c:pt>
                <c:pt idx="4">
                  <c:v>67</c:v>
                </c:pt>
                <c:pt idx="5">
                  <c:v>30</c:v>
                </c:pt>
                <c:pt idx="6">
                  <c:v>7</c:v>
                </c:pt>
                <c:pt idx="7">
                  <c:v>3</c:v>
                </c:pt>
                <c:pt idx="8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7E5-4099-ABDF-23314ED92A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0478464"/>
        <c:axId val="110480000"/>
      </c:barChart>
      <c:catAx>
        <c:axId val="11047846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10480000"/>
        <c:crosses val="autoZero"/>
        <c:auto val="1"/>
        <c:lblAlgn val="ctr"/>
        <c:lblOffset val="100"/>
        <c:noMultiLvlLbl val="0"/>
      </c:catAx>
      <c:valAx>
        <c:axId val="1104800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1047846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val>
            <c:numRef>
              <c:f>Sheet1!$C$2:$C$18</c:f>
              <c:numCache>
                <c:formatCode>General</c:formatCode>
                <c:ptCount val="17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5</c:v>
                </c:pt>
                <c:pt idx="5">
                  <c:v>9</c:v>
                </c:pt>
                <c:pt idx="6">
                  <c:v>17</c:v>
                </c:pt>
                <c:pt idx="7">
                  <c:v>33</c:v>
                </c:pt>
                <c:pt idx="8">
                  <c:v>65</c:v>
                </c:pt>
                <c:pt idx="9">
                  <c:v>33</c:v>
                </c:pt>
                <c:pt idx="10">
                  <c:v>17</c:v>
                </c:pt>
                <c:pt idx="11">
                  <c:v>9</c:v>
                </c:pt>
                <c:pt idx="12">
                  <c:v>5</c:v>
                </c:pt>
                <c:pt idx="13">
                  <c:v>3</c:v>
                </c:pt>
                <c:pt idx="14">
                  <c:v>2</c:v>
                </c:pt>
                <c:pt idx="15">
                  <c:v>1</c:v>
                </c:pt>
                <c:pt idx="16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E814-4457-AB84-23F11781B6B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10509440"/>
        <c:axId val="110515328"/>
      </c:barChart>
      <c:catAx>
        <c:axId val="110509440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10515328"/>
        <c:crosses val="autoZero"/>
        <c:auto val="1"/>
        <c:lblAlgn val="ctr"/>
        <c:lblOffset val="100"/>
        <c:noMultiLvlLbl val="0"/>
      </c:catAx>
      <c:valAx>
        <c:axId val="1105153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105094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val>
            <c:numRef>
              <c:f>Sheet1!$C$24:$C$43</c:f>
              <c:numCache>
                <c:formatCode>General</c:formatCode>
                <c:ptCount val="20"/>
                <c:pt idx="0">
                  <c:v>1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5</c:v>
                </c:pt>
                <c:pt idx="5">
                  <c:v>9</c:v>
                </c:pt>
                <c:pt idx="6">
                  <c:v>17</c:v>
                </c:pt>
                <c:pt idx="7">
                  <c:v>33</c:v>
                </c:pt>
                <c:pt idx="8">
                  <c:v>65</c:v>
                </c:pt>
                <c:pt idx="9">
                  <c:v>33</c:v>
                </c:pt>
                <c:pt idx="10">
                  <c:v>17</c:v>
                </c:pt>
                <c:pt idx="11">
                  <c:v>9</c:v>
                </c:pt>
                <c:pt idx="12">
                  <c:v>5</c:v>
                </c:pt>
                <c:pt idx="13">
                  <c:v>3</c:v>
                </c:pt>
                <c:pt idx="14">
                  <c:v>2</c:v>
                </c:pt>
                <c:pt idx="15">
                  <c:v>1</c:v>
                </c:pt>
                <c:pt idx="16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600A-4047-B399-1E3E9968C087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val>
            <c:numRef>
              <c:f>Sheet1!$D$24:$D$43</c:f>
              <c:numCache>
                <c:formatCode>General</c:formatCode>
                <c:ptCount val="20"/>
                <c:pt idx="3">
                  <c:v>1</c:v>
                </c:pt>
                <c:pt idx="4">
                  <c:v>1</c:v>
                </c:pt>
                <c:pt idx="5">
                  <c:v>2</c:v>
                </c:pt>
                <c:pt idx="6">
                  <c:v>3</c:v>
                </c:pt>
                <c:pt idx="7">
                  <c:v>5</c:v>
                </c:pt>
                <c:pt idx="8">
                  <c:v>9</c:v>
                </c:pt>
                <c:pt idx="9">
                  <c:v>17</c:v>
                </c:pt>
                <c:pt idx="10">
                  <c:v>33</c:v>
                </c:pt>
                <c:pt idx="11">
                  <c:v>65</c:v>
                </c:pt>
                <c:pt idx="12">
                  <c:v>33</c:v>
                </c:pt>
                <c:pt idx="13">
                  <c:v>17</c:v>
                </c:pt>
                <c:pt idx="14">
                  <c:v>9</c:v>
                </c:pt>
                <c:pt idx="15">
                  <c:v>5</c:v>
                </c:pt>
                <c:pt idx="16">
                  <c:v>3</c:v>
                </c:pt>
                <c:pt idx="17">
                  <c:v>2</c:v>
                </c:pt>
                <c:pt idx="18">
                  <c:v>1</c:v>
                </c:pt>
                <c:pt idx="19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600A-4047-B399-1E3E9968C08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0568192"/>
        <c:axId val="110569728"/>
        <c:axId val="0"/>
      </c:bar3DChart>
      <c:catAx>
        <c:axId val="11056819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10569728"/>
        <c:crosses val="autoZero"/>
        <c:auto val="1"/>
        <c:lblAlgn val="ctr"/>
        <c:lblOffset val="100"/>
        <c:noMultiLvlLbl val="0"/>
      </c:catAx>
      <c:valAx>
        <c:axId val="11056972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1056819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val>
            <c:numRef>
              <c:f>Sheet1!$G$24:$G$43</c:f>
              <c:numCache>
                <c:formatCode>General</c:formatCode>
                <c:ptCount val="2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8</c:v>
                </c:pt>
                <c:pt idx="6">
                  <c:v>18</c:v>
                </c:pt>
                <c:pt idx="7">
                  <c:v>37</c:v>
                </c:pt>
                <c:pt idx="8">
                  <c:v>79</c:v>
                </c:pt>
                <c:pt idx="9">
                  <c:v>37</c:v>
                </c:pt>
                <c:pt idx="10">
                  <c:v>18</c:v>
                </c:pt>
                <c:pt idx="11">
                  <c:v>8</c:v>
                </c:pt>
                <c:pt idx="12">
                  <c:v>1</c:v>
                </c:pt>
                <c:pt idx="13">
                  <c:v>0</c:v>
                </c:pt>
                <c:pt idx="14">
                  <c:v>0</c:v>
                </c:pt>
                <c:pt idx="15">
                  <c:v>0</c:v>
                </c:pt>
                <c:pt idx="16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D74-4952-BAE5-9EF1E7029AAA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val>
            <c:numRef>
              <c:f>Sheet1!$H$24:$H$43</c:f>
              <c:numCache>
                <c:formatCode>General</c:formatCode>
                <c:ptCount val="20"/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1</c:v>
                </c:pt>
                <c:pt idx="8">
                  <c:v>8</c:v>
                </c:pt>
                <c:pt idx="9">
                  <c:v>18</c:v>
                </c:pt>
                <c:pt idx="10">
                  <c:v>37</c:v>
                </c:pt>
                <c:pt idx="11">
                  <c:v>79</c:v>
                </c:pt>
                <c:pt idx="12">
                  <c:v>37</c:v>
                </c:pt>
                <c:pt idx="13">
                  <c:v>18</c:v>
                </c:pt>
                <c:pt idx="14">
                  <c:v>8</c:v>
                </c:pt>
                <c:pt idx="15">
                  <c:v>1</c:v>
                </c:pt>
                <c:pt idx="16">
                  <c:v>0</c:v>
                </c:pt>
                <c:pt idx="17">
                  <c:v>0</c:v>
                </c:pt>
                <c:pt idx="18">
                  <c:v>0</c:v>
                </c:pt>
                <c:pt idx="19">
                  <c:v>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D74-4952-BAE5-9EF1E7029AA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0613248"/>
        <c:axId val="110614784"/>
        <c:axId val="0"/>
      </c:bar3DChart>
      <c:catAx>
        <c:axId val="110613248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10614784"/>
        <c:crosses val="autoZero"/>
        <c:auto val="1"/>
        <c:lblAlgn val="ctr"/>
        <c:lblOffset val="100"/>
        <c:noMultiLvlLbl val="0"/>
      </c:catAx>
      <c:valAx>
        <c:axId val="1106147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10613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val>
            <c:numRef>
              <c:f>Sheet1!$J$24:$J$43</c:f>
              <c:numCache>
                <c:formatCode>General</c:formatCode>
                <c:ptCount val="20"/>
                <c:pt idx="0">
                  <c:v>1</c:v>
                </c:pt>
                <c:pt idx="1">
                  <c:v>2</c:v>
                </c:pt>
                <c:pt idx="2">
                  <c:v>4</c:v>
                </c:pt>
                <c:pt idx="3">
                  <c:v>8</c:v>
                </c:pt>
                <c:pt idx="4">
                  <c:v>12</c:v>
                </c:pt>
                <c:pt idx="5">
                  <c:v>16</c:v>
                </c:pt>
                <c:pt idx="6">
                  <c:v>22</c:v>
                </c:pt>
                <c:pt idx="7">
                  <c:v>26</c:v>
                </c:pt>
                <c:pt idx="8">
                  <c:v>30</c:v>
                </c:pt>
                <c:pt idx="9">
                  <c:v>26</c:v>
                </c:pt>
                <c:pt idx="10">
                  <c:v>22</c:v>
                </c:pt>
                <c:pt idx="11">
                  <c:v>14</c:v>
                </c:pt>
                <c:pt idx="12">
                  <c:v>12</c:v>
                </c:pt>
                <c:pt idx="13">
                  <c:v>8</c:v>
                </c:pt>
                <c:pt idx="14">
                  <c:v>2</c:v>
                </c:pt>
                <c:pt idx="15">
                  <c:v>1</c:v>
                </c:pt>
                <c:pt idx="16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289-435B-AF34-3477B39D9A3B}"/>
            </c:ext>
          </c:extLst>
        </c:ser>
        <c:ser>
          <c:idx val="1"/>
          <c:order val="1"/>
          <c:spPr>
            <a:solidFill>
              <a:schemeClr val="accent2"/>
            </a:solidFill>
            <a:ln>
              <a:noFill/>
            </a:ln>
            <a:effectLst/>
            <a:sp3d/>
          </c:spPr>
          <c:invertIfNegative val="0"/>
          <c:val>
            <c:numRef>
              <c:f>Sheet1!$K$24:$K$43</c:f>
              <c:numCache>
                <c:formatCode>General</c:formatCode>
                <c:ptCount val="20"/>
                <c:pt idx="3">
                  <c:v>1</c:v>
                </c:pt>
                <c:pt idx="4">
                  <c:v>2</c:v>
                </c:pt>
                <c:pt idx="5">
                  <c:v>4</c:v>
                </c:pt>
                <c:pt idx="6">
                  <c:v>8</c:v>
                </c:pt>
                <c:pt idx="7">
                  <c:v>12</c:v>
                </c:pt>
                <c:pt idx="8">
                  <c:v>16</c:v>
                </c:pt>
                <c:pt idx="9">
                  <c:v>22</c:v>
                </c:pt>
                <c:pt idx="10">
                  <c:v>26</c:v>
                </c:pt>
                <c:pt idx="11">
                  <c:v>30</c:v>
                </c:pt>
                <c:pt idx="12">
                  <c:v>26</c:v>
                </c:pt>
                <c:pt idx="13">
                  <c:v>22</c:v>
                </c:pt>
                <c:pt idx="14">
                  <c:v>14</c:v>
                </c:pt>
                <c:pt idx="15">
                  <c:v>12</c:v>
                </c:pt>
                <c:pt idx="16">
                  <c:v>8</c:v>
                </c:pt>
                <c:pt idx="17">
                  <c:v>2</c:v>
                </c:pt>
                <c:pt idx="18">
                  <c:v>1</c:v>
                </c:pt>
                <c:pt idx="19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289-435B-AF34-3477B39D9A3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111579904"/>
        <c:axId val="111581440"/>
        <c:axId val="0"/>
      </c:bar3DChart>
      <c:catAx>
        <c:axId val="11157990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11581440"/>
        <c:crosses val="autoZero"/>
        <c:auto val="1"/>
        <c:lblAlgn val="ctr"/>
        <c:lblOffset val="100"/>
        <c:noMultiLvlLbl val="0"/>
      </c:catAx>
      <c:valAx>
        <c:axId val="111581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ja-JP"/>
          </a:p>
        </c:txPr>
        <c:crossAx val="11157990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ja-JP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4617-CC38-4589-B0BE-61D66AF31783}" type="datetimeFigureOut">
              <a:rPr kumimoji="1" lang="ja-JP" altLang="en-US" smtClean="0"/>
              <a:t>2017/7/7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F32AE-0B6A-425B-B9AC-5F4D684B0D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507614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4617-CC38-4589-B0BE-61D66AF31783}" type="datetimeFigureOut">
              <a:rPr kumimoji="1" lang="ja-JP" altLang="en-US" smtClean="0"/>
              <a:t>2017/7/7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F32AE-0B6A-425B-B9AC-5F4D684B0D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3559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4617-CC38-4589-B0BE-61D66AF31783}" type="datetimeFigureOut">
              <a:rPr kumimoji="1" lang="ja-JP" altLang="en-US" smtClean="0"/>
              <a:t>2017/7/7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F32AE-0B6A-425B-B9AC-5F4D684B0D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56300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4617-CC38-4589-B0BE-61D66AF31783}" type="datetimeFigureOut">
              <a:rPr kumimoji="1" lang="ja-JP" altLang="en-US" smtClean="0"/>
              <a:t>2017/7/7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F32AE-0B6A-425B-B9AC-5F4D684B0D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351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4617-CC38-4589-B0BE-61D66AF31783}" type="datetimeFigureOut">
              <a:rPr kumimoji="1" lang="ja-JP" altLang="en-US" smtClean="0"/>
              <a:t>2017/7/7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F32AE-0B6A-425B-B9AC-5F4D684B0D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15184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4617-CC38-4589-B0BE-61D66AF31783}" type="datetimeFigureOut">
              <a:rPr kumimoji="1" lang="ja-JP" altLang="en-US" smtClean="0"/>
              <a:t>2017/7/7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F32AE-0B6A-425B-B9AC-5F4D684B0D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875129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4617-CC38-4589-B0BE-61D66AF31783}" type="datetimeFigureOut">
              <a:rPr kumimoji="1" lang="ja-JP" altLang="en-US" smtClean="0"/>
              <a:t>2017/7/7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F32AE-0B6A-425B-B9AC-5F4D684B0D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47989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4617-CC38-4589-B0BE-61D66AF31783}" type="datetimeFigureOut">
              <a:rPr kumimoji="1" lang="ja-JP" altLang="en-US" smtClean="0"/>
              <a:t>2017/7/7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F32AE-0B6A-425B-B9AC-5F4D684B0D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3861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4617-CC38-4589-B0BE-61D66AF31783}" type="datetimeFigureOut">
              <a:rPr kumimoji="1" lang="ja-JP" altLang="en-US" smtClean="0"/>
              <a:t>2017/7/7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F32AE-0B6A-425B-B9AC-5F4D684B0D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12983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4617-CC38-4589-B0BE-61D66AF31783}" type="datetimeFigureOut">
              <a:rPr kumimoji="1" lang="ja-JP" altLang="en-US" smtClean="0"/>
              <a:t>2017/7/7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F32AE-0B6A-425B-B9AC-5F4D684B0D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7987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74617-CC38-4589-B0BE-61D66AF31783}" type="datetimeFigureOut">
              <a:rPr kumimoji="1" lang="ja-JP" altLang="en-US" smtClean="0"/>
              <a:t>2017/7/7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DF32AE-0B6A-425B-B9AC-5F4D684B0D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6233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B74617-CC38-4589-B0BE-61D66AF31783}" type="datetimeFigureOut">
              <a:rPr kumimoji="1" lang="ja-JP" altLang="en-US" smtClean="0"/>
              <a:t>2017/7/7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DF32AE-0B6A-425B-B9AC-5F4D684B0D7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95346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ja-JP" altLang="en-US" dirty="0" smtClean="0"/>
              <a:t>情報機器の操作</a:t>
            </a:r>
            <a:endParaRPr kumimoji="1" lang="ja-JP" altLang="en-US" dirty="0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35958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3651622"/>
              </p:ext>
            </p:extLst>
          </p:nvPr>
        </p:nvGraphicFramePr>
        <p:xfrm>
          <a:off x="628650" y="1943100"/>
          <a:ext cx="112014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テキスト ボックス 2"/>
          <p:cNvSpPr txBox="1"/>
          <p:nvPr/>
        </p:nvSpPr>
        <p:spPr>
          <a:xfrm>
            <a:off x="5878286" y="560070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平均値</a:t>
            </a:r>
            <a:endParaRPr kumimoji="1" lang="ja-JP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6008914" y="6148873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中央値</a:t>
            </a:r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371600" y="597003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分散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1183719" y="597003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分散</a:t>
            </a:r>
            <a:endParaRPr kumimoji="1" lang="ja-JP" altLang="en-US" dirty="0"/>
          </a:p>
        </p:txBody>
      </p:sp>
      <p:sp>
        <p:nvSpPr>
          <p:cNvPr id="7" name="右矢印 6"/>
          <p:cNvSpPr/>
          <p:nvPr/>
        </p:nvSpPr>
        <p:spPr>
          <a:xfrm>
            <a:off x="7669763" y="5970032"/>
            <a:ext cx="3125755" cy="26281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左矢印 7"/>
          <p:cNvSpPr/>
          <p:nvPr/>
        </p:nvSpPr>
        <p:spPr>
          <a:xfrm>
            <a:off x="2077946" y="5969252"/>
            <a:ext cx="3442996" cy="23209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10002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9150203"/>
              </p:ext>
            </p:extLst>
          </p:nvPr>
        </p:nvGraphicFramePr>
        <p:xfrm>
          <a:off x="3171824" y="2400301"/>
          <a:ext cx="7029449" cy="3143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テキスト ボックス 2"/>
          <p:cNvSpPr txBox="1"/>
          <p:nvPr/>
        </p:nvSpPr>
        <p:spPr>
          <a:xfrm>
            <a:off x="4646645" y="6102220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標準偏差　小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832019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/>
          <p:cNvGraphicFramePr>
            <a:graphicFrameLocks/>
          </p:cNvGraphicFramePr>
          <p:nvPr/>
        </p:nvGraphicFramePr>
        <p:xfrm>
          <a:off x="628650" y="1943100"/>
          <a:ext cx="11201400" cy="3657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テキスト ボックス 2"/>
          <p:cNvSpPr txBox="1"/>
          <p:nvPr/>
        </p:nvSpPr>
        <p:spPr>
          <a:xfrm>
            <a:off x="5878286" y="5600700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平均値</a:t>
            </a:r>
            <a:endParaRPr kumimoji="1" lang="ja-JP" altLang="en-US" dirty="0"/>
          </a:p>
        </p:txBody>
      </p:sp>
      <p:sp>
        <p:nvSpPr>
          <p:cNvPr id="4" name="テキスト ボックス 3"/>
          <p:cNvSpPr txBox="1"/>
          <p:nvPr/>
        </p:nvSpPr>
        <p:spPr>
          <a:xfrm>
            <a:off x="5661371" y="6154698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標準偏差　大</a:t>
            </a:r>
            <a:endParaRPr kumimoji="1"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1371600" y="597003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分散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11183719" y="5970032"/>
            <a:ext cx="6463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dirty="0" smtClean="0"/>
              <a:t>分散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062300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グラフ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83037092"/>
              </p:ext>
            </p:extLst>
          </p:nvPr>
        </p:nvGraphicFramePr>
        <p:xfrm>
          <a:off x="522513" y="466531"/>
          <a:ext cx="11047445" cy="60462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35186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78921416"/>
              </p:ext>
            </p:extLst>
          </p:nvPr>
        </p:nvGraphicFramePr>
        <p:xfrm>
          <a:off x="597159" y="541175"/>
          <a:ext cx="11047445" cy="59342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335025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グラフ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0955583"/>
              </p:ext>
            </p:extLst>
          </p:nvPr>
        </p:nvGraphicFramePr>
        <p:xfrm>
          <a:off x="1380931" y="821093"/>
          <a:ext cx="9293289" cy="53744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02513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4911" y="456544"/>
            <a:ext cx="5402178" cy="5944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3213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4911" y="456544"/>
            <a:ext cx="5402178" cy="5944911"/>
          </a:xfrm>
          <a:prstGeom prst="rect">
            <a:avLst/>
          </a:prstGeom>
        </p:spPr>
      </p:pic>
      <p:sp>
        <p:nvSpPr>
          <p:cNvPr id="3" name="楕円 2"/>
          <p:cNvSpPr/>
          <p:nvPr/>
        </p:nvSpPr>
        <p:spPr>
          <a:xfrm>
            <a:off x="5281653" y="4189595"/>
            <a:ext cx="1828800" cy="162352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4" name="図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9195" y="2518759"/>
            <a:ext cx="473716" cy="42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1010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27</Words>
  <Application>Microsoft Office PowerPoint</Application>
  <PresentationFormat>ユーザー設定</PresentationFormat>
  <Paragraphs>16</Paragraphs>
  <Slides>9</Slides>
  <Notes>0</Notes>
  <HiddenSlides>0</HiddenSlides>
  <MMClips>0</MMClips>
  <ScaleCrop>false</ScaleCrop>
  <HeadingPairs>
    <vt:vector size="4" baseType="variant">
      <vt:variant>
        <vt:lpstr>テーマ</vt:lpstr>
      </vt:variant>
      <vt:variant>
        <vt:i4>1</vt:i4>
      </vt:variant>
      <vt:variant>
        <vt:lpstr>スライド タイトル</vt:lpstr>
      </vt:variant>
      <vt:variant>
        <vt:i4>9</vt:i4>
      </vt:variant>
    </vt:vector>
  </HeadingPairs>
  <TitlesOfParts>
    <vt:vector size="10" baseType="lpstr">
      <vt:lpstr>Office テーマ</vt:lpstr>
      <vt:lpstr>情報機器の操作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安井友康</dc:creator>
  <cp:lastModifiedBy>Hokkaido113</cp:lastModifiedBy>
  <cp:revision>3</cp:revision>
  <dcterms:created xsi:type="dcterms:W3CDTF">2016-07-22T23:57:29Z</dcterms:created>
  <dcterms:modified xsi:type="dcterms:W3CDTF">2017-07-07T04:18:29Z</dcterms:modified>
</cp:coreProperties>
</file>